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bold.fntdata"/><Relationship Id="rId10" Type="http://schemas.openxmlformats.org/officeDocument/2006/relationships/slide" Target="slides/slide6.xml"/><Relationship Id="rId32" Type="http://schemas.openxmlformats.org/officeDocument/2006/relationships/font" Target="fonts/Raleway-regular.fntdata"/><Relationship Id="rId13" Type="http://schemas.openxmlformats.org/officeDocument/2006/relationships/slide" Target="slides/slide9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8.xml"/><Relationship Id="rId34" Type="http://schemas.openxmlformats.org/officeDocument/2006/relationships/font" Target="fonts/Raleway-italic.fntdata"/><Relationship Id="rId15" Type="http://schemas.openxmlformats.org/officeDocument/2006/relationships/slide" Target="slides/slide11.xml"/><Relationship Id="rId37" Type="http://schemas.openxmlformats.org/officeDocument/2006/relationships/font" Target="fonts/Roboto-bold.fntdata"/><Relationship Id="rId14" Type="http://schemas.openxmlformats.org/officeDocument/2006/relationships/slide" Target="slides/slide10.xml"/><Relationship Id="rId36" Type="http://schemas.openxmlformats.org/officeDocument/2006/relationships/font" Target="fonts/Robot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chnologyreview.com/s/613578/ai-algorithms-liability-human-blame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6df55527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6df55527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6df55527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6df55527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6df55527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6df55527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THIS BECAUSE: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Big thinkers in our field are asking the same questions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Just 5 years ago, finding only a single error in MNIST was the culminating point of a Hinton talk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struck me about his talk was that add the end he showed us what he was most excited about …. A label error in MNIST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6df55527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d6df55527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THIS BECAUSE: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Big thinkers in our field are asking the same questions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Just 5 years ago, finding only a single error in MNIST was the culminating point of a Hinton talk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struck me about his talk was that add the end he showed us what he was most excited about …. A label error in MNIST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6df55527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6df55527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6df55527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6df55527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6df55527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6df55527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6df55527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d6df55527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7102b913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d7102b913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7102b913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7102b913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7102b913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7102b913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d6df555277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d6df555277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it mean for an algorithm to mess up?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Algorithms, if their assumptions are met, don’t mess up. Its the data they are trained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https://www.technologyreview.com/s/613578/ai-algorithms-liability-human-blame/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met with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Andrej Karpathy and he said most of the error they observe is actually do to dataset label quality.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6df55527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d6df5552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6df55527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d6df55527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6df55527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d6df55527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6df55527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d6df55527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6df55527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d6df55527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6df55527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6df55527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d6df55527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d6df55527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6df55527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d6df55527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6df555277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6df55527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7102b91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7102b91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6df55527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6df55527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d6df55527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d6df55527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6df55527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d6df55527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6df55527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d6df55527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6df55527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6df55527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294246" y="4852375"/>
            <a:ext cx="81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3175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5200C"/>
              </a:solidFill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940250"/>
            <a:ext cx="28005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lt2"/>
                </a:solidFill>
              </a:rPr>
              <a:t>Lecture 1 - Data-Centric AI vs Model-Centric AI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195350" y="4940250"/>
            <a:ext cx="29484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68"/>
              </a:buClr>
              <a:buSzPts val="2800"/>
              <a:buNone/>
              <a:defRPr sz="2800">
                <a:solidFill>
                  <a:srgbClr val="005E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800">
                <a:solidFill>
                  <a:srgbClr val="005E68"/>
                </a:solidFill>
              </a:defRPr>
            </a:lvl1pPr>
            <a:lvl2pPr lvl="1" algn="r">
              <a:buNone/>
              <a:defRPr b="1" sz="800">
                <a:solidFill>
                  <a:srgbClr val="005E68"/>
                </a:solidFill>
              </a:defRPr>
            </a:lvl2pPr>
            <a:lvl3pPr lvl="2" algn="r">
              <a:buNone/>
              <a:defRPr b="1" sz="800">
                <a:solidFill>
                  <a:srgbClr val="005E68"/>
                </a:solidFill>
              </a:defRPr>
            </a:lvl3pPr>
            <a:lvl4pPr lvl="3" algn="r">
              <a:buNone/>
              <a:defRPr b="1" sz="800">
                <a:solidFill>
                  <a:srgbClr val="005E68"/>
                </a:solidFill>
              </a:defRPr>
            </a:lvl4pPr>
            <a:lvl5pPr lvl="4" algn="r">
              <a:buNone/>
              <a:defRPr b="1" sz="800">
                <a:solidFill>
                  <a:srgbClr val="005E68"/>
                </a:solidFill>
              </a:defRPr>
            </a:lvl5pPr>
            <a:lvl6pPr lvl="5" algn="r">
              <a:buNone/>
              <a:defRPr b="1" sz="800">
                <a:solidFill>
                  <a:srgbClr val="005E68"/>
                </a:solidFill>
              </a:defRPr>
            </a:lvl6pPr>
            <a:lvl7pPr lvl="6" algn="r">
              <a:buNone/>
              <a:defRPr b="1" sz="800">
                <a:solidFill>
                  <a:srgbClr val="005E68"/>
                </a:solidFill>
              </a:defRPr>
            </a:lvl7pPr>
            <a:lvl8pPr lvl="7" algn="r">
              <a:buNone/>
              <a:defRPr b="1" sz="800">
                <a:solidFill>
                  <a:srgbClr val="005E68"/>
                </a:solidFill>
              </a:defRPr>
            </a:lvl8pPr>
            <a:lvl9pPr lvl="8" algn="r">
              <a:buNone/>
              <a:defRPr b="1" sz="800">
                <a:solidFill>
                  <a:srgbClr val="005E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45786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EFEFEF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578600" y="0"/>
            <a:ext cx="45654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2800550" y="4940250"/>
            <a:ext cx="3394800" cy="2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</a:rPr>
              <a:t>Introduction to Data-centric AI</a:t>
            </a:r>
            <a:endParaRPr b="1" sz="800"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hyperlink" Target="https://mitsloan.mit.edu/ideas-made-to-matter/why-its-time-data-centric-artificial-intelligence" TargetMode="External"/><Relationship Id="rId9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hyperlink" Target="https://hbr.org/2016/09/bad-data-costs-the-u-s-3-trillion-per-year" TargetMode="External"/><Relationship Id="rId7" Type="http://schemas.openxmlformats.org/officeDocument/2006/relationships/image" Target="../media/image9.png"/><Relationship Id="rId8" Type="http://schemas.openxmlformats.org/officeDocument/2006/relationships/hyperlink" Target="https://www.entrepreneur.com/science-technology/bad-data-the-3-trillion-per-year-problem-thats-actually/39316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openai.com/dall-e-2/#demo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deeplearning.ai/the-batch/how-ai-professionals-reacted-to-chatgpt-on-twitter/" TargetMode="External"/><Relationship Id="rId4" Type="http://schemas.openxmlformats.org/officeDocument/2006/relationships/hyperlink" Target="https://openai.com/blog/chatgpt/" TargetMode="External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hyperlink" Target="https://arxiv.org/abs/1911.00068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cai.csail.mit.edu/lectures/data-centric-model-centric/" TargetMode="External"/><Relationship Id="rId4" Type="http://schemas.openxmlformats.org/officeDocument/2006/relationships/hyperlink" Target="https://dcai.csail.mit.edu/lectures/dataset-creation-curation/" TargetMode="External"/><Relationship Id="rId5" Type="http://schemas.openxmlformats.org/officeDocument/2006/relationships/hyperlink" Target="https://dcai.csail.mit.edu/lectures/data-centric-evaluation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hereis.mit.edu/?go=2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labelerrors.com/" TargetMode="External"/><Relationship Id="rId4" Type="http://schemas.openxmlformats.org/officeDocument/2006/relationships/hyperlink" Target="https://arxiv.org/abs/2103.14749" TargetMode="External"/><Relationship Id="rId5" Type="http://schemas.openxmlformats.org/officeDocument/2006/relationships/hyperlink" Target="https://github.com/cleanlab/label-errors" TargetMode="External"/><Relationship Id="rId6" Type="http://schemas.openxmlformats.org/officeDocument/2006/relationships/hyperlink" Target="https://github.com/cleanlab/cleanla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onan.collobert.com/pub/2009_curriculum_icml.pdf" TargetMode="External"/><Relationship Id="rId4" Type="http://schemas.openxmlformats.org/officeDocument/2006/relationships/hyperlink" Target="https://ronan.collobert.com/pub/2009_curriculum_icml.pdf" TargetMode="External"/><Relationship Id="rId5" Type="http://schemas.openxmlformats.org/officeDocument/2006/relationships/hyperlink" Target="https://jair.org/index.php/jair/article/view/1212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ub.towardsai.net/k-nearest-neighbors-knn-algorithm-tutorial-machine-learning-basics-ml-ec6756d3e0ac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/>
          <p:cNvGrpSpPr/>
          <p:nvPr/>
        </p:nvGrpSpPr>
        <p:grpSpPr>
          <a:xfrm>
            <a:off x="0" y="5"/>
            <a:ext cx="9144000" cy="5143495"/>
            <a:chOff x="0" y="5"/>
            <a:chExt cx="9144000" cy="5143495"/>
          </a:xfrm>
        </p:grpSpPr>
        <p:pic>
          <p:nvPicPr>
            <p:cNvPr id="61" name="Google Shape;6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5"/>
              <a:ext cx="9144000" cy="5143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1774" y="4549579"/>
              <a:ext cx="5692549" cy="504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100" y="4423800"/>
            <a:ext cx="323850" cy="6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hype around Data-centric AI?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8" name="Google Shape;148;p22"/>
          <p:cNvGrpSpPr/>
          <p:nvPr/>
        </p:nvGrpSpPr>
        <p:grpSpPr>
          <a:xfrm>
            <a:off x="164425" y="815475"/>
            <a:ext cx="4350300" cy="3769951"/>
            <a:chOff x="237650" y="934775"/>
            <a:chExt cx="4350300" cy="3769951"/>
          </a:xfrm>
        </p:grpSpPr>
        <p:pic>
          <p:nvPicPr>
            <p:cNvPr id="149" name="Google Shape;149;p22"/>
            <p:cNvPicPr preferRelativeResize="0"/>
            <p:nvPr/>
          </p:nvPicPr>
          <p:blipFill rotWithShape="1">
            <a:blip r:embed="rId3">
              <a:alphaModFix/>
            </a:blip>
            <a:srcRect b="8079" l="0" r="0" t="0"/>
            <a:stretch/>
          </p:blipFill>
          <p:spPr>
            <a:xfrm>
              <a:off x="237650" y="934775"/>
              <a:ext cx="4350300" cy="3769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22"/>
            <p:cNvSpPr txBox="1"/>
            <p:nvPr/>
          </p:nvSpPr>
          <p:spPr>
            <a:xfrm>
              <a:off x="2566150" y="2005850"/>
              <a:ext cx="134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Source: </a:t>
              </a:r>
              <a:r>
                <a:rPr lang="en" u="sng">
                  <a:solidFill>
                    <a:schemeClr val="hlink"/>
                  </a:solidFill>
                  <a:hlinkClick r:id="rId4"/>
                </a:rPr>
                <a:t>link</a:t>
              </a:r>
              <a:endParaRPr/>
            </a:p>
          </p:txBody>
        </p:sp>
      </p:grpSp>
      <p:sp>
        <p:nvSpPr>
          <p:cNvPr id="151" name="Google Shape;151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4514725" y="847063"/>
            <a:ext cx="4476874" cy="3049172"/>
            <a:chOff x="4514725" y="1181750"/>
            <a:chExt cx="4476874" cy="3049172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4725" y="1181750"/>
              <a:ext cx="4476874" cy="3049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2"/>
            <p:cNvSpPr txBox="1"/>
            <p:nvPr/>
          </p:nvSpPr>
          <p:spPr>
            <a:xfrm>
              <a:off x="7351075" y="2572450"/>
              <a:ext cx="123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Source: </a:t>
              </a:r>
              <a:r>
                <a:rPr lang="en" u="sng">
                  <a:solidFill>
                    <a:schemeClr val="hlink"/>
                  </a:solidFill>
                  <a:hlinkClick r:id="rId6"/>
                </a:rPr>
                <a:t>link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5" name="Google Shape;155;p22"/>
          <p:cNvGrpSpPr/>
          <p:nvPr/>
        </p:nvGrpSpPr>
        <p:grpSpPr>
          <a:xfrm>
            <a:off x="4711450" y="2910675"/>
            <a:ext cx="4046799" cy="1674743"/>
            <a:chOff x="4711450" y="2910675"/>
            <a:chExt cx="4046799" cy="1674743"/>
          </a:xfrm>
        </p:grpSpPr>
        <p:pic>
          <p:nvPicPr>
            <p:cNvPr id="156" name="Google Shape;15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11450" y="2910675"/>
              <a:ext cx="4046799" cy="1674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2"/>
            <p:cNvSpPr txBox="1"/>
            <p:nvPr/>
          </p:nvSpPr>
          <p:spPr>
            <a:xfrm>
              <a:off x="7280875" y="4071038"/>
              <a:ext cx="123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Source: </a:t>
              </a:r>
              <a:r>
                <a:rPr lang="en" u="sng">
                  <a:solidFill>
                    <a:schemeClr val="hlink"/>
                  </a:solidFill>
                  <a:hlinkClick r:id="rId8"/>
                </a:rPr>
                <a:t>link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58" name="Google Shape;158;p22"/>
          <p:cNvPicPr preferRelativeResize="0"/>
          <p:nvPr/>
        </p:nvPicPr>
        <p:blipFill rotWithShape="1">
          <a:blip r:embed="rId9">
            <a:alphaModFix/>
          </a:blip>
          <a:srcRect b="10104" l="0" r="0" t="0"/>
          <a:stretch/>
        </p:blipFill>
        <p:spPr>
          <a:xfrm>
            <a:off x="100850" y="2275174"/>
            <a:ext cx="4476876" cy="23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62" y="0"/>
            <a:ext cx="8585078" cy="5143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725" y="1390650"/>
            <a:ext cx="21145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/>
          <p:nvPr/>
        </p:nvSpPr>
        <p:spPr>
          <a:xfrm>
            <a:off x="2194275" y="203175"/>
            <a:ext cx="4931700" cy="1095300"/>
          </a:xfrm>
          <a:prstGeom prst="wedgeRoundRectCallout">
            <a:avLst>
              <a:gd fmla="val -51431" name="adj1"/>
              <a:gd fmla="val 7460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“To conclude my talk, I will show that our method finds a label error in Yann’s MNIST dataset.”</a:t>
            </a:r>
            <a:br>
              <a:rPr i="1" lang="en"/>
            </a:br>
            <a:br>
              <a:rPr lang="en"/>
            </a:br>
            <a:r>
              <a:rPr lang="en"/>
              <a:t>			- Hinton (@FAIR, NYC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775" y="903100"/>
            <a:ext cx="1129250" cy="3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62" y="0"/>
            <a:ext cx="8585078" cy="5143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3091225" y="3768825"/>
            <a:ext cx="3353700" cy="133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MNIST Given Label: </a:t>
            </a:r>
            <a:r>
              <a:rPr lang="en" sz="5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5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725" y="1390650"/>
            <a:ext cx="21145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/>
          <p:nvPr/>
        </p:nvSpPr>
        <p:spPr>
          <a:xfrm>
            <a:off x="2194275" y="203175"/>
            <a:ext cx="4931700" cy="1095300"/>
          </a:xfrm>
          <a:prstGeom prst="wedgeRoundRectCallout">
            <a:avLst>
              <a:gd fmla="val -51431" name="adj1"/>
              <a:gd fmla="val 7460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“To conclude my talk, I will show that our method finds a label error in Yann’s MNIST dataset.”</a:t>
            </a:r>
            <a:br>
              <a:rPr i="1" lang="en"/>
            </a:br>
            <a:br>
              <a:rPr lang="en"/>
            </a:br>
            <a:r>
              <a:rPr lang="en"/>
              <a:t>			- Hinton (@FAIR, NYC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775" y="903100"/>
            <a:ext cx="1129250" cy="3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hype around Data-centric AI?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3775" y="934775"/>
            <a:ext cx="8371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OpenAI has ‘open’ly stated that one of the biggest issues with Dall-E and GPT-3 is errors in the data and labels used during training.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It’s not the model, it’s the data!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Let’s take a look at the Dall-E demo page: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https://openai.com/dall-e-2/#demos</a:t>
            </a:r>
            <a:r>
              <a:rPr lang="en" sz="2100">
                <a:solidFill>
                  <a:schemeClr val="lt2"/>
                </a:solidFill>
              </a:rPr>
              <a:t> 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Dall-E’s big challenge → label errors at training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200" y="0"/>
            <a:ext cx="4734800" cy="275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b="0" l="0" r="0" t="33836"/>
          <a:stretch/>
        </p:blipFill>
        <p:spPr>
          <a:xfrm>
            <a:off x="1651371" y="2758025"/>
            <a:ext cx="5841267" cy="23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498200" cy="275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Dall-E’s big issue → label errors at training time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221" y="815475"/>
            <a:ext cx="4912241" cy="30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575" y="812388"/>
            <a:ext cx="4912251" cy="3025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/>
          <p:nvPr/>
        </p:nvSpPr>
        <p:spPr>
          <a:xfrm>
            <a:off x="6353737" y="2716300"/>
            <a:ext cx="949500" cy="39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>
            <p:ph type="title"/>
          </p:nvPr>
        </p:nvSpPr>
        <p:spPr>
          <a:xfrm>
            <a:off x="945950" y="4093488"/>
            <a:ext cx="7104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Takeaway: Reliability of ML models deployed in the real-world depends on quality of training data.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improved GPT-3 by improving data quality </a:t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164425" y="934775"/>
            <a:ext cx="34653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was fine-tuned to: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harmful, untruthful, or biased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human rankings of potential outputs to put lower-weighting on ‘bad data’</a:t>
            </a:r>
            <a:endParaRPr/>
          </a:p>
        </p:txBody>
      </p:sp>
      <p:sp>
        <p:nvSpPr>
          <p:cNvPr id="212" name="Google Shape;212;p2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164425" y="4277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source</a:t>
            </a:r>
            <a:r>
              <a:rPr lang="en">
                <a:solidFill>
                  <a:srgbClr val="434343"/>
                </a:solidFill>
              </a:rPr>
              <a:t>.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blog</a:t>
            </a:r>
            <a:r>
              <a:rPr lang="en">
                <a:solidFill>
                  <a:srgbClr val="434343"/>
                </a:solidFill>
              </a:rPr>
              <a:t>.</a:t>
            </a:r>
            <a:endParaRPr sz="1000"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2125" y="967875"/>
            <a:ext cx="5209476" cy="260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237650" y="203175"/>
            <a:ext cx="8770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Tesla Data Engine: use model outputs to improve training dataset </a:t>
            </a:r>
            <a:endParaRPr sz="2300"/>
          </a:p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0" t="11197"/>
          <a:stretch/>
        </p:blipFill>
        <p:spPr>
          <a:xfrm>
            <a:off x="871150" y="870300"/>
            <a:ext cx="7100624" cy="3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2064138" y="4525600"/>
            <a:ext cx="541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Slide from Andrej Karpathy, Tesla Director of AI (2021)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237650" y="203175"/>
            <a:ext cx="8685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Tesla Data Engine: use model outputs to improve training dataset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50" y="943100"/>
            <a:ext cx="6846374" cy="34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1862388" y="4530175"/>
            <a:ext cx="541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Slide from Andrej Karpathy, Tesla Director of AI (2021)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237650" y="203175"/>
            <a:ext cx="91440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Tesla Data Engine: use model outputs to improve training dataset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809874"/>
            <a:ext cx="6334877" cy="32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4885775" y="4537575"/>
            <a:ext cx="425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Slide from Andrej Karpathy, Tesla Director of AI (2021)</a:t>
            </a:r>
            <a:endParaRPr sz="1300"/>
          </a:p>
        </p:txBody>
      </p:sp>
      <p:grpSp>
        <p:nvGrpSpPr>
          <p:cNvPr id="239" name="Google Shape;239;p31"/>
          <p:cNvGrpSpPr/>
          <p:nvPr/>
        </p:nvGrpSpPr>
        <p:grpSpPr>
          <a:xfrm>
            <a:off x="6427338" y="2967310"/>
            <a:ext cx="2397975" cy="831300"/>
            <a:chOff x="851625" y="1302135"/>
            <a:chExt cx="2397975" cy="831300"/>
          </a:xfrm>
        </p:grpSpPr>
        <p:sp>
          <p:nvSpPr>
            <p:cNvPr id="240" name="Google Shape;240;p31"/>
            <p:cNvSpPr/>
            <p:nvPr/>
          </p:nvSpPr>
          <p:spPr>
            <a:xfrm>
              <a:off x="851625" y="1311100"/>
              <a:ext cx="291300" cy="2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851625" y="1799675"/>
              <a:ext cx="291300" cy="2913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 txBox="1"/>
            <p:nvPr/>
          </p:nvSpPr>
          <p:spPr>
            <a:xfrm>
              <a:off x="1257300" y="1302135"/>
              <a:ext cx="1992300" cy="83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Datasets</a:t>
              </a:r>
              <a:br>
                <a:rPr lang="en"/>
              </a:b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Models and algorithms</a:t>
              </a:r>
              <a:endParaRPr/>
            </a:p>
          </p:txBody>
        </p:sp>
      </p:grpSp>
      <p:sp>
        <p:nvSpPr>
          <p:cNvPr id="243" name="Google Shape;243;p31"/>
          <p:cNvSpPr/>
          <p:nvPr/>
        </p:nvSpPr>
        <p:spPr>
          <a:xfrm>
            <a:off x="6297700" y="2023775"/>
            <a:ext cx="2303700" cy="7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2926975" y="1433350"/>
            <a:ext cx="1662600" cy="142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50" y="1433350"/>
            <a:ext cx="2608775" cy="2887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31"/>
          <p:cNvGrpSpPr/>
          <p:nvPr/>
        </p:nvGrpSpPr>
        <p:grpSpPr>
          <a:xfrm>
            <a:off x="2146700" y="2855075"/>
            <a:ext cx="2442775" cy="855960"/>
            <a:chOff x="806825" y="1277475"/>
            <a:chExt cx="2442775" cy="855960"/>
          </a:xfrm>
        </p:grpSpPr>
        <p:sp>
          <p:nvSpPr>
            <p:cNvPr id="247" name="Google Shape;247;p31"/>
            <p:cNvSpPr/>
            <p:nvPr/>
          </p:nvSpPr>
          <p:spPr>
            <a:xfrm>
              <a:off x="806825" y="1277475"/>
              <a:ext cx="2397900" cy="83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" name="Google Shape;248;p31"/>
            <p:cNvGrpSpPr/>
            <p:nvPr/>
          </p:nvGrpSpPr>
          <p:grpSpPr>
            <a:xfrm>
              <a:off x="851625" y="1302135"/>
              <a:ext cx="2397975" cy="831300"/>
              <a:chOff x="851625" y="1302135"/>
              <a:chExt cx="2397975" cy="831300"/>
            </a:xfrm>
          </p:grpSpPr>
          <p:sp>
            <p:nvSpPr>
              <p:cNvPr id="249" name="Google Shape;249;p31"/>
              <p:cNvSpPr/>
              <p:nvPr/>
            </p:nvSpPr>
            <p:spPr>
              <a:xfrm>
                <a:off x="851625" y="1311100"/>
                <a:ext cx="291300" cy="2913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1"/>
              <p:cNvSpPr/>
              <p:nvPr/>
            </p:nvSpPr>
            <p:spPr>
              <a:xfrm>
                <a:off x="851625" y="1799675"/>
                <a:ext cx="291300" cy="2913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1"/>
              <p:cNvSpPr txBox="1"/>
              <p:nvPr/>
            </p:nvSpPr>
            <p:spPr>
              <a:xfrm>
                <a:off x="1257300" y="1302135"/>
                <a:ext cx="1992300" cy="831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Datasets</a:t>
                </a:r>
                <a:br>
                  <a:rPr lang="en"/>
                </a:b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Models and algorithms</a:t>
                </a:r>
                <a:endParaRPr/>
              </a:p>
            </p:txBody>
          </p:sp>
        </p:grpSp>
      </p:grpSp>
      <p:sp>
        <p:nvSpPr>
          <p:cNvPr id="252" name="Google Shape;252;p31"/>
          <p:cNvSpPr/>
          <p:nvPr/>
        </p:nvSpPr>
        <p:spPr>
          <a:xfrm>
            <a:off x="3067625" y="3614000"/>
            <a:ext cx="1662600" cy="7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291350" y="809875"/>
            <a:ext cx="1151700" cy="60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929" y="1361525"/>
            <a:ext cx="3970782" cy="35330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324175" y="203175"/>
            <a:ext cx="87741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learning, data is as important as the model</a:t>
            </a:r>
            <a:endParaRPr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7394848" y="4852175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1999" r="9" t="9074"/>
          <a:stretch/>
        </p:blipFill>
        <p:spPr>
          <a:xfrm>
            <a:off x="324175" y="1253450"/>
            <a:ext cx="4231050" cy="23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367400" y="1815350"/>
            <a:ext cx="3673800" cy="69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3069950" y="1338600"/>
            <a:ext cx="5329800" cy="69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370785" y="1361853"/>
            <a:ext cx="3117300" cy="53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114" y="2560428"/>
            <a:ext cx="3898943" cy="237709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4801600" y="735500"/>
            <a:ext cx="4049400" cy="33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But learning depends on the quality of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 data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77" name="Google Shape;77;p14"/>
          <p:cNvCxnSpPr/>
          <p:nvPr/>
        </p:nvCxnSpPr>
        <p:spPr>
          <a:xfrm>
            <a:off x="4801600" y="1327575"/>
            <a:ext cx="404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 txBox="1"/>
          <p:nvPr/>
        </p:nvSpPr>
        <p:spPr>
          <a:xfrm>
            <a:off x="484300" y="44602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Source: MIT Technology Review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(May 28, 2019)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5136300" y="3234500"/>
            <a:ext cx="3436200" cy="843000"/>
          </a:xfrm>
          <a:prstGeom prst="rect">
            <a:avLst/>
          </a:prstGeom>
          <a:solidFill>
            <a:srgbClr val="FFFFFF">
              <a:alpha val="84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5136300" y="4308200"/>
            <a:ext cx="3540000" cy="612300"/>
          </a:xfrm>
          <a:prstGeom prst="rect">
            <a:avLst/>
          </a:prstGeom>
          <a:solidFill>
            <a:srgbClr val="FFFFFF">
              <a:alpha val="84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4870850" y="1102050"/>
            <a:ext cx="820200" cy="19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4883325" y="1925275"/>
            <a:ext cx="4049400" cy="14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Raleway"/>
                <a:ea typeface="Raleway"/>
                <a:cs typeface="Raleway"/>
                <a:sym typeface="Raleway"/>
              </a:rPr>
              <a:t>Deep neural networks easily fit random labels.</a:t>
            </a:r>
            <a:endParaRPr i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-"/>
            </a:pPr>
            <a:r>
              <a:rPr i="1" lang="en" sz="2000">
                <a:latin typeface="Raleway"/>
                <a:ea typeface="Raleway"/>
                <a:cs typeface="Raleway"/>
                <a:sym typeface="Raleway"/>
              </a:rPr>
              <a:t>Zhang et al. (ICLR, 2017)</a:t>
            </a:r>
            <a:endParaRPr i="1"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484300" y="735509"/>
            <a:ext cx="4266000" cy="5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In machine learning, we tend to focus on the model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561875" y="1092600"/>
            <a:ext cx="994200" cy="19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4704075" y="815475"/>
            <a:ext cx="43944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grpSp>
        <p:nvGrpSpPr>
          <p:cNvPr id="86" name="Google Shape;86;p14"/>
          <p:cNvGrpSpPr/>
          <p:nvPr/>
        </p:nvGrpSpPr>
        <p:grpSpPr>
          <a:xfrm>
            <a:off x="3018400" y="1361525"/>
            <a:ext cx="5273175" cy="533100"/>
            <a:chOff x="3018400" y="1513925"/>
            <a:chExt cx="5273175" cy="533100"/>
          </a:xfrm>
        </p:grpSpPr>
        <p:sp>
          <p:nvSpPr>
            <p:cNvPr id="87" name="Google Shape;87;p14"/>
            <p:cNvSpPr/>
            <p:nvPr/>
          </p:nvSpPr>
          <p:spPr>
            <a:xfrm>
              <a:off x="4467175" y="1513925"/>
              <a:ext cx="3824400" cy="5331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018400" y="1535525"/>
              <a:ext cx="5229900" cy="49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/>
                <a:t>are trained with erroneous data`</a:t>
              </a:r>
              <a:endParaRPr b="1" sz="2600"/>
            </a:p>
          </p:txBody>
        </p:sp>
      </p:grpSp>
      <p:sp>
        <p:nvSpPr>
          <p:cNvPr id="89" name="Google Shape;89;p14"/>
          <p:cNvSpPr/>
          <p:nvPr/>
        </p:nvSpPr>
        <p:spPr>
          <a:xfrm>
            <a:off x="5572125" y="1299150"/>
            <a:ext cx="2563500" cy="6690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Data-centric vs model-centric for learning with noisy labels</a:t>
            </a:r>
            <a:endParaRPr sz="2500"/>
          </a:p>
        </p:txBody>
      </p: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1" name="Google Shape;261;p32"/>
          <p:cNvGrpSpPr/>
          <p:nvPr/>
        </p:nvGrpSpPr>
        <p:grpSpPr>
          <a:xfrm>
            <a:off x="164425" y="815475"/>
            <a:ext cx="8303388" cy="4140574"/>
            <a:chOff x="164425" y="815475"/>
            <a:chExt cx="8303388" cy="4140574"/>
          </a:xfrm>
        </p:grpSpPr>
        <p:pic>
          <p:nvPicPr>
            <p:cNvPr id="262" name="Google Shape;26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8078" y="815475"/>
              <a:ext cx="7939735" cy="4140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32"/>
            <p:cNvSpPr txBox="1"/>
            <p:nvPr/>
          </p:nvSpPr>
          <p:spPr>
            <a:xfrm>
              <a:off x="164425" y="1280075"/>
              <a:ext cx="7713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Northcutt et al., JAIR, 2021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“Confident Learning” (</a:t>
              </a:r>
              <a:r>
                <a:rPr lang="en" u="sng">
                  <a:solidFill>
                    <a:schemeClr val="hlink"/>
                  </a:solidFill>
                  <a:hlinkClick r:id="rId4"/>
                </a:rPr>
                <a:t>link to paper</a:t>
              </a:r>
              <a:r>
                <a:rPr lang="en"/>
                <a:t>)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there was data-centric AI…</a:t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relied on mostly-human-powered solutions to improve dataset quality: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Spend more $ for higher quality data or more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custom tools to evaluate specific data (e.g. Tesla data quality platform)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Fixing data inside a Jupyter notebook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Data-centric AI = systematizing these approaches to be more reliable, accurate, and generally usable on many datasets.</a:t>
            </a:r>
            <a:endParaRPr/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we’ll cover in this course.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164425" y="934775"/>
            <a:ext cx="87828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Week 1: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1/17/23 (today)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Data-Centric AI vs Model-Centric AI</a:t>
            </a:r>
            <a:endParaRPr b="1"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</a:rPr>
              <a:t>1/18/23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: Label Errors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</a:rPr>
              <a:t>1/19/23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Dataset Creation and Curation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1/20/23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Active Learning (and Coresets)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Week 2: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1/23/23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Class Imbalance and Distribution Shift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1/24/23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Interpretable Features of Data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1/25/23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Data-centric Evaluation of ML Models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1/26/23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Encoding Human Priors: Data Augmentation and Prompt Engineering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1/27/23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Data Privacy and Security</a:t>
            </a:r>
            <a:endParaRPr sz="2100"/>
          </a:p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lab for today’s lecture will cover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text classification dataset with bad html tags scraped from the internet.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Model-centric approaches will only get you so far.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You’ll need to improve the dataset to train a better classifier.</a:t>
            </a:r>
            <a:endParaRPr/>
          </a:p>
        </p:txBody>
      </p:sp>
      <p:sp>
        <p:nvSpPr>
          <p:cNvPr id="284" name="Google Shape;284;p3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393025" y="3061925"/>
            <a:ext cx="897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chemeClr val="dk1"/>
                </a:solidFill>
                <a:highlight>
                  <a:schemeClr val="lt1"/>
                </a:highlight>
              </a:rPr>
              <a:t>Office hours</a:t>
            </a: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: Room </a:t>
            </a:r>
            <a:r>
              <a:rPr lang="en" sz="2300">
                <a:solidFill>
                  <a:srgbClr val="8A0A0A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2-132</a:t>
            </a: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, 3pm–5pm (every day, after lecture)</a:t>
            </a:r>
            <a:endParaRPr sz="28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Tomorrow’s</a:t>
            </a:r>
            <a:r>
              <a:rPr lang="en"/>
              <a:t> lecture will cover</a:t>
            </a:r>
            <a:endParaRPr/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errors and how to find </a:t>
            </a:r>
            <a:r>
              <a:rPr lang="en"/>
              <a:t>them automatically.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train classification models on data containing label errors.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test set label errors impact ML benchmarks.</a:t>
            </a:r>
            <a:endParaRPr/>
          </a:p>
        </p:txBody>
      </p:sp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staff</a:t>
            </a:r>
            <a:endParaRPr/>
          </a:p>
        </p:txBody>
      </p:sp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576" y="996604"/>
            <a:ext cx="1321800" cy="136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502" y="959851"/>
            <a:ext cx="1431900" cy="144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525" y="910058"/>
            <a:ext cx="1540800" cy="1540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4828" y="3020261"/>
            <a:ext cx="1455300" cy="145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 rotWithShape="1">
          <a:blip r:embed="rId7">
            <a:alphaModFix/>
          </a:blip>
          <a:srcRect b="11909" l="0" r="0" t="0"/>
          <a:stretch/>
        </p:blipFill>
        <p:spPr>
          <a:xfrm>
            <a:off x="712480" y="3037209"/>
            <a:ext cx="1524900" cy="142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8202" y="3044105"/>
            <a:ext cx="1407600" cy="140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/>
        </p:nvSpPr>
        <p:spPr>
          <a:xfrm>
            <a:off x="140225" y="2426783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Anish Athalye </a:t>
            </a:r>
            <a:r>
              <a:rPr lang="en" sz="1000">
                <a:solidFill>
                  <a:srgbClr val="666666"/>
                </a:solidFill>
              </a:rPr>
              <a:t>(MIT SB ‘17 PhD)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3237300" y="2426783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Jonas Mueller</a:t>
            </a:r>
            <a:r>
              <a:rPr lang="en"/>
              <a:t> </a:t>
            </a:r>
            <a:r>
              <a:rPr lang="en" sz="1000">
                <a:solidFill>
                  <a:srgbClr val="666666"/>
                </a:solidFill>
              </a:rPr>
              <a:t>(MIT PhD ‘18)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6167775" y="2426783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Curtis Northcutt</a:t>
            </a:r>
            <a:r>
              <a:rPr lang="en"/>
              <a:t> </a:t>
            </a:r>
            <a:r>
              <a:rPr lang="en" sz="1000">
                <a:solidFill>
                  <a:srgbClr val="666666"/>
                </a:solidFill>
              </a:rPr>
              <a:t>(MIT PhD ‘21)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08" name="Google Shape;308;p37"/>
          <p:cNvSpPr txBox="1"/>
          <p:nvPr/>
        </p:nvSpPr>
        <p:spPr>
          <a:xfrm>
            <a:off x="140225" y="4488708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Ola Zytek</a:t>
            </a:r>
            <a:r>
              <a:rPr lang="en"/>
              <a:t> </a:t>
            </a:r>
            <a:r>
              <a:rPr lang="en" sz="1000">
                <a:solidFill>
                  <a:srgbClr val="666666"/>
                </a:solidFill>
              </a:rPr>
              <a:t>(MIT PhD)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3237300" y="4488708"/>
            <a:ext cx="26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Sharon Zhou</a:t>
            </a:r>
            <a:r>
              <a:rPr lang="en"/>
              <a:t> </a:t>
            </a:r>
            <a:r>
              <a:rPr lang="en" sz="1000">
                <a:solidFill>
                  <a:srgbClr val="666666"/>
                </a:solidFill>
              </a:rPr>
              <a:t>(Stanford PhD ‘21)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6167775" y="4488708"/>
            <a:ext cx="266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Cody Coleman</a:t>
            </a:r>
            <a:r>
              <a:rPr lang="en"/>
              <a:t> </a:t>
            </a:r>
            <a:r>
              <a:rPr lang="en" sz="1000">
                <a:solidFill>
                  <a:srgbClr val="666666"/>
                </a:solidFill>
              </a:rPr>
              <a:t>(MIT BS ‘13 MS ‘15, Stanford PhD ‘21)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/>
          <p:nvPr/>
        </p:nvSpPr>
        <p:spPr>
          <a:xfrm>
            <a:off x="2777425" y="2263950"/>
            <a:ext cx="32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5E68"/>
                </a:solidFill>
              </a:rPr>
              <a:t>Time for q</a:t>
            </a:r>
            <a:r>
              <a:rPr lang="en" sz="2800">
                <a:solidFill>
                  <a:srgbClr val="005E68"/>
                </a:solidFill>
              </a:rPr>
              <a:t>uestions.</a:t>
            </a:r>
            <a:endParaRPr sz="2800">
              <a:solidFill>
                <a:srgbClr val="005E68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This slide is intentionally left blank.</a:t>
            </a:r>
            <a:endParaRPr sz="3600"/>
          </a:p>
        </p:txBody>
      </p:sp>
      <p:sp>
        <p:nvSpPr>
          <p:cNvPr id="323" name="Google Shape;323;p3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Machine Learning is model-centric </a:t>
            </a:r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164425" y="934775"/>
            <a:ext cx="8520600" cy="3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learn ML in school… a dataset is given to you, usually fairly clean &amp; well-curated (e.g. dog/cat images)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goal: produce the best model for this dataset (model-centric AI)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techniques taught in standard ML classes like 6.036/6.390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traditional (model-centric) ML, you learn: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different types of models (eg. neural architectures)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tuning their hyperparameters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modifying the training loss function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regularization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164425" y="203175"/>
            <a:ext cx="8923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 many real-world ML applications, the dataset is not fixed!</a:t>
            </a:r>
            <a:endParaRPr sz="2600"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164425" y="1078038"/>
            <a:ext cx="8520600" cy="3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Company/user does not care what clever ML tricks you used to produce accurate predictions on highly curated data.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Real-world data tends to be messy</a:t>
            </a:r>
            <a:r>
              <a:rPr lang="en"/>
              <a:t>, so consider fixing </a:t>
            </a:r>
            <a:r>
              <a:rPr lang="en"/>
              <a:t>issues</a:t>
            </a:r>
            <a:r>
              <a:rPr lang="en"/>
              <a:t> in the data.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T</a:t>
            </a:r>
            <a:r>
              <a:rPr lang="en"/>
              <a:t>en of the most-used ML test sets have pervasive label errors.** See: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** Northcutt, Athalye, &amp; Mueller, NeurIPS, 2021 (link to </a:t>
            </a: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paper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lang="en" sz="1200">
                <a:solidFill>
                  <a:schemeClr val="dk1"/>
                </a:solidFill>
              </a:rPr>
              <a:t>, errors found via </a:t>
            </a: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cleanlab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164425" y="3048000"/>
            <a:ext cx="89235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Seasoned data scientist: It’s more worthwhile to invest in exploring &amp; fixing the data than tinkering with models.</a:t>
            </a:r>
            <a:r>
              <a:rPr lang="en" sz="1600">
                <a:solidFill>
                  <a:srgbClr val="434343"/>
                </a:solidFill>
              </a:rPr>
              <a:t> (i.e. avoid “garbage in, garbage out”)</a:t>
            </a:r>
            <a:endParaRPr sz="16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But this process is cumbersome for large datasets 😭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data-centric AI?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64425" y="934775"/>
            <a:ext cx="8655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Data-centric AI often takes one of two forms: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algorithms that understand data and use that information to improve models.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curriculum learning – train on ‘easy data’ first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Bengio et al., ICML, 2009 (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 to </a:t>
            </a:r>
            <a:r>
              <a:rPr lang="en" u="sng">
                <a:solidFill>
                  <a:schemeClr val="hlink"/>
                </a:solidFill>
                <a:hlinkClick r:id="rId4"/>
              </a:rPr>
              <a:t>paper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algorithms that modify data to improve AI models.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confident learning – remove wrongly-labeled data prior to training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Northcutt</a:t>
            </a:r>
            <a:r>
              <a:rPr lang="en"/>
              <a:t> et al.</a:t>
            </a:r>
            <a:r>
              <a:rPr lang="en"/>
              <a:t>, Journal of AI Research, 2021 (</a:t>
            </a:r>
            <a:r>
              <a:rPr lang="en" u="sng">
                <a:solidFill>
                  <a:schemeClr val="hlink"/>
                </a:solidFill>
                <a:hlinkClick r:id="rId5"/>
              </a:rPr>
              <a:t>link to paper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model-centric AI vs </a:t>
            </a:r>
            <a:r>
              <a:rPr lang="en"/>
              <a:t>Data-centric AI 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164425" y="2915975"/>
            <a:ext cx="85206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Data-centric AI: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any model, try to improve the training dataset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Systematically/algorithmically change the dataset to improve performance on an AI task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164425" y="1067625"/>
            <a:ext cx="85938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Model-centric AI: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Given a dataset, try to produce the best model (think 6.036/6.390)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Change the model to improve performance on an AI task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sz="1800">
                <a:solidFill>
                  <a:srgbClr val="434343"/>
                </a:solidFill>
              </a:rPr>
              <a:t> e.g. modify the loss function, hyper-parameters, etc.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80075" y="3853050"/>
            <a:ext cx="3056100" cy="25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37650" y="203175"/>
            <a:ext cx="8799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Goal: </a:t>
            </a:r>
            <a:r>
              <a:rPr lang="en" sz="2500"/>
              <a:t>start thinking about ML in terms of data, not the model.</a:t>
            </a:r>
            <a:endParaRPr sz="2500"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</a:t>
            </a:r>
            <a:r>
              <a:rPr lang="en" u="sng">
                <a:solidFill>
                  <a:schemeClr val="hlink"/>
                </a:solidFill>
                <a:hlinkClick r:id="rId3"/>
              </a:rPr>
              <a:t>KNN</a:t>
            </a:r>
            <a:r>
              <a:rPr lang="en"/>
              <a:t> (K Nearest Neighbors)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is different about KNN and what we’ll teach in this course?</a:t>
            </a:r>
            <a:endParaRPr/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not data-centric AI?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Hand-picking a bunch of data points you think will improve a model.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Double the size of your dataset and train an improved model on more data.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Data-centric AI versions: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Coreset selection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Dataset Augmentation</a:t>
            </a:r>
            <a:endParaRPr/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examples of Data-centric AI?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Outlier Detection and Removal </a:t>
            </a:r>
            <a:r>
              <a:rPr lang="en" sz="1400"/>
              <a:t>(handling abnormal examples in dataset)</a:t>
            </a:r>
            <a:br>
              <a:rPr lang="en" sz="1400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Detection and Correction </a:t>
            </a:r>
            <a:r>
              <a:rPr lang="en" sz="1400"/>
              <a:t>(handling incorrect values/labels in dataset)</a:t>
            </a:r>
            <a:br>
              <a:rPr lang="en" sz="1400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Augmentation </a:t>
            </a:r>
            <a:r>
              <a:rPr lang="en" sz="1400"/>
              <a:t>(adding examples to data to encode prior knowledge)</a:t>
            </a:r>
            <a:br>
              <a:rPr lang="en" sz="1400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Engineering and Selection </a:t>
            </a:r>
            <a:r>
              <a:rPr lang="en" sz="1400"/>
              <a:t>(manipulating how data are represented)</a:t>
            </a:r>
            <a:br>
              <a:rPr lang="en" sz="1400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Establishing Consensus Labels  </a:t>
            </a:r>
            <a:r>
              <a:rPr lang="en" sz="1400"/>
              <a:t>(determining true label from crowdsourced annotations)</a:t>
            </a:r>
            <a:br>
              <a:rPr lang="en" sz="1400"/>
            </a:br>
            <a:endParaRPr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Active Learning  </a:t>
            </a:r>
            <a:r>
              <a:rPr lang="en" sz="1400"/>
              <a:t>(selecting the most informative data to label next)</a:t>
            </a:r>
            <a:br>
              <a:rPr lang="en" sz="1400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Curriculum Learning  </a:t>
            </a:r>
            <a:r>
              <a:rPr lang="en" sz="1400"/>
              <a:t>(ordering the examples in dataset from easiest to hardest)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ean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